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1" r:id="rId6"/>
    <p:sldId id="282" r:id="rId7"/>
    <p:sldId id="283" r:id="rId8"/>
    <p:sldId id="284" r:id="rId9"/>
    <p:sldId id="285" r:id="rId10"/>
    <p:sldId id="286" r:id="rId11"/>
    <p:sldId id="287" r:id="rId12"/>
    <p:sldId id="288" r:id="rId13"/>
    <p:sldId id="289" r:id="rId14"/>
    <p:sldId id="290" r:id="rId15"/>
    <p:sldId id="291" r:id="rId16"/>
    <p:sldId id="2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19" autoAdjust="0"/>
  </p:normalViewPr>
  <p:slideViewPr>
    <p:cSldViewPr snapToGrid="0">
      <p:cViewPr varScale="1">
        <p:scale>
          <a:sx n="96" d="100"/>
          <a:sy n="96" d="100"/>
        </p:scale>
        <p:origin x="86" y="1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63152B8-93CB-4937-8315-9CA0255355D6}"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7A55C6A1-0110-4BAD-ACDA-C23FE204E4D5}">
      <dgm:prSet phldrT="[Text]"/>
      <dgm:spPr/>
      <dgm:t>
        <a:bodyPr/>
        <a:lstStyle/>
        <a:p>
          <a:r>
            <a:rPr lang="en-US" dirty="0"/>
            <a:t>Logistic Regression</a:t>
          </a:r>
          <a:endParaRPr lang="en-IN" dirty="0"/>
        </a:p>
      </dgm:t>
    </dgm:pt>
    <dgm:pt modelId="{ED6917C2-1291-43A5-BD20-923E636AD925}" type="parTrans" cxnId="{9076FC29-4AA2-404C-943F-71D009120FC0}">
      <dgm:prSet/>
      <dgm:spPr/>
      <dgm:t>
        <a:bodyPr/>
        <a:lstStyle/>
        <a:p>
          <a:endParaRPr lang="en-IN"/>
        </a:p>
      </dgm:t>
    </dgm:pt>
    <dgm:pt modelId="{0ADAB62B-3706-4AB3-8988-E8AA6A839B5E}" type="sibTrans" cxnId="{9076FC29-4AA2-404C-943F-71D009120FC0}">
      <dgm:prSet/>
      <dgm:spPr/>
      <dgm:t>
        <a:bodyPr/>
        <a:lstStyle/>
        <a:p>
          <a:endParaRPr lang="en-IN"/>
        </a:p>
      </dgm:t>
    </dgm:pt>
    <dgm:pt modelId="{E4382F74-C2AD-4DF6-A6B8-0967520F3765}">
      <dgm:prSet phldrT="[Text]"/>
      <dgm:spPr/>
      <dgm:t>
        <a:bodyPr/>
        <a:lstStyle/>
        <a:p>
          <a:r>
            <a:rPr lang="en-US" dirty="0"/>
            <a:t>AccuracyScore-87.4%</a:t>
          </a:r>
          <a:endParaRPr lang="en-IN" dirty="0"/>
        </a:p>
      </dgm:t>
    </dgm:pt>
    <dgm:pt modelId="{064C3E78-9C81-49D6-90B7-D9E29485D989}" type="parTrans" cxnId="{73EBA0B1-4E8B-47F9-8204-C076FBD4E6D1}">
      <dgm:prSet/>
      <dgm:spPr/>
      <dgm:t>
        <a:bodyPr/>
        <a:lstStyle/>
        <a:p>
          <a:endParaRPr lang="en-IN"/>
        </a:p>
      </dgm:t>
    </dgm:pt>
    <dgm:pt modelId="{9DEEC323-9B08-4A9C-A86F-A3485A5829B9}" type="sibTrans" cxnId="{73EBA0B1-4E8B-47F9-8204-C076FBD4E6D1}">
      <dgm:prSet/>
      <dgm:spPr/>
      <dgm:t>
        <a:bodyPr/>
        <a:lstStyle/>
        <a:p>
          <a:endParaRPr lang="en-IN"/>
        </a:p>
      </dgm:t>
    </dgm:pt>
    <dgm:pt modelId="{032D5E0E-9BC1-4D97-A066-90B770E331E4}">
      <dgm:prSet phldrT="[Text]"/>
      <dgm:spPr/>
      <dgm:t>
        <a:bodyPr/>
        <a:lstStyle/>
        <a:p>
          <a:r>
            <a:rPr lang="en-US" dirty="0"/>
            <a:t>Random Forest</a:t>
          </a:r>
          <a:endParaRPr lang="en-IN" dirty="0"/>
        </a:p>
      </dgm:t>
    </dgm:pt>
    <dgm:pt modelId="{0AD8A35E-CBB4-4CD7-AD6E-6204A0A75D0E}" type="parTrans" cxnId="{6612DD48-5C94-45FF-B0A5-56043BE961A1}">
      <dgm:prSet/>
      <dgm:spPr/>
      <dgm:t>
        <a:bodyPr/>
        <a:lstStyle/>
        <a:p>
          <a:endParaRPr lang="en-IN"/>
        </a:p>
      </dgm:t>
    </dgm:pt>
    <dgm:pt modelId="{A059B6A2-7C61-4D72-A9B7-866D36B32147}" type="sibTrans" cxnId="{6612DD48-5C94-45FF-B0A5-56043BE961A1}">
      <dgm:prSet/>
      <dgm:spPr/>
      <dgm:t>
        <a:bodyPr/>
        <a:lstStyle/>
        <a:p>
          <a:endParaRPr lang="en-IN"/>
        </a:p>
      </dgm:t>
    </dgm:pt>
    <dgm:pt modelId="{FF21EF0F-C169-462C-B62D-B6395E923974}">
      <dgm:prSet phldrT="[Text]"/>
      <dgm:spPr/>
      <dgm:t>
        <a:bodyPr/>
        <a:lstStyle/>
        <a:p>
          <a:r>
            <a:rPr lang="en-US" dirty="0"/>
            <a:t>Accuracy Score-91.1%</a:t>
          </a:r>
          <a:endParaRPr lang="en-IN" dirty="0"/>
        </a:p>
      </dgm:t>
    </dgm:pt>
    <dgm:pt modelId="{48EC2EC9-54D0-45E3-AC1B-D2369A9CA6A5}" type="parTrans" cxnId="{0C443DCD-1450-4D79-A145-E2C58A68005D}">
      <dgm:prSet/>
      <dgm:spPr/>
      <dgm:t>
        <a:bodyPr/>
        <a:lstStyle/>
        <a:p>
          <a:endParaRPr lang="en-IN"/>
        </a:p>
      </dgm:t>
    </dgm:pt>
    <dgm:pt modelId="{EAC17D60-9757-40B6-A67E-75E697F8C5BA}" type="sibTrans" cxnId="{0C443DCD-1450-4D79-A145-E2C58A68005D}">
      <dgm:prSet/>
      <dgm:spPr/>
      <dgm:t>
        <a:bodyPr/>
        <a:lstStyle/>
        <a:p>
          <a:endParaRPr lang="en-IN"/>
        </a:p>
      </dgm:t>
    </dgm:pt>
    <dgm:pt modelId="{C5D2FB79-822A-4525-8FE6-3DC96C4E2268}">
      <dgm:prSet phldrT="[Text]"/>
      <dgm:spPr/>
      <dgm:t>
        <a:bodyPr/>
        <a:lstStyle/>
        <a:p>
          <a:r>
            <a:rPr lang="en-US" dirty="0"/>
            <a:t>Gradient Bost</a:t>
          </a:r>
          <a:endParaRPr lang="en-IN" dirty="0"/>
        </a:p>
      </dgm:t>
    </dgm:pt>
    <dgm:pt modelId="{8FD986E8-912C-4203-985E-03A45860CA7E}" type="parTrans" cxnId="{C3EBF6F7-F986-4296-A8C6-8DED72B3FC4D}">
      <dgm:prSet/>
      <dgm:spPr/>
      <dgm:t>
        <a:bodyPr/>
        <a:lstStyle/>
        <a:p>
          <a:endParaRPr lang="en-IN"/>
        </a:p>
      </dgm:t>
    </dgm:pt>
    <dgm:pt modelId="{4670C1D2-94FF-45E4-94BD-487E33D7B4DF}" type="sibTrans" cxnId="{C3EBF6F7-F986-4296-A8C6-8DED72B3FC4D}">
      <dgm:prSet/>
      <dgm:spPr/>
      <dgm:t>
        <a:bodyPr/>
        <a:lstStyle/>
        <a:p>
          <a:endParaRPr lang="en-IN"/>
        </a:p>
      </dgm:t>
    </dgm:pt>
    <dgm:pt modelId="{17F88A0A-6FB9-40A5-9E04-0ADC4C2B3F7B}">
      <dgm:prSet phldrT="[Text]"/>
      <dgm:spPr/>
      <dgm:t>
        <a:bodyPr/>
        <a:lstStyle/>
        <a:p>
          <a:r>
            <a:rPr lang="en-US" dirty="0"/>
            <a:t>Accuracy Score</a:t>
          </a:r>
          <a:endParaRPr lang="en-IN" dirty="0"/>
        </a:p>
      </dgm:t>
    </dgm:pt>
    <dgm:pt modelId="{34F399DB-2EAD-4D3E-8392-238346FC8E6F}" type="parTrans" cxnId="{BAC4B3B1-CD30-41D6-85CF-2ACFC6616B95}">
      <dgm:prSet/>
      <dgm:spPr/>
      <dgm:t>
        <a:bodyPr/>
        <a:lstStyle/>
        <a:p>
          <a:endParaRPr lang="en-IN"/>
        </a:p>
      </dgm:t>
    </dgm:pt>
    <dgm:pt modelId="{20FC8852-D6B8-46E4-8E00-E41C9DAE77DF}" type="sibTrans" cxnId="{BAC4B3B1-CD30-41D6-85CF-2ACFC6616B95}">
      <dgm:prSet/>
      <dgm:spPr/>
      <dgm:t>
        <a:bodyPr/>
        <a:lstStyle/>
        <a:p>
          <a:endParaRPr lang="en-IN"/>
        </a:p>
      </dgm:t>
    </dgm:pt>
    <dgm:pt modelId="{A0D2321C-20DB-4221-957E-940E3BA3A9DA}">
      <dgm:prSet phldrT="[Text]"/>
      <dgm:spPr/>
      <dgm:t>
        <a:bodyPr/>
        <a:lstStyle/>
        <a:p>
          <a:r>
            <a:rPr lang="en-US" dirty="0"/>
            <a:t>90.7%</a:t>
          </a:r>
          <a:endParaRPr lang="en-IN" dirty="0"/>
        </a:p>
      </dgm:t>
    </dgm:pt>
    <dgm:pt modelId="{C92CA23E-19E7-4C8F-B258-35726B5DF981}" type="parTrans" cxnId="{99E8C3E3-410D-4BB8-A56B-1B63FD8B39EB}">
      <dgm:prSet/>
      <dgm:spPr/>
      <dgm:t>
        <a:bodyPr/>
        <a:lstStyle/>
        <a:p>
          <a:endParaRPr lang="en-IN"/>
        </a:p>
      </dgm:t>
    </dgm:pt>
    <dgm:pt modelId="{345DEB5D-2E20-474C-9FEF-B3045FB87878}" type="sibTrans" cxnId="{99E8C3E3-410D-4BB8-A56B-1B63FD8B39EB}">
      <dgm:prSet/>
      <dgm:spPr/>
      <dgm:t>
        <a:bodyPr/>
        <a:lstStyle/>
        <a:p>
          <a:endParaRPr lang="en-IN"/>
        </a:p>
      </dgm:t>
    </dgm:pt>
    <dgm:pt modelId="{27ED9DDA-ACCF-46F5-B7DC-78B2519DD8C7}" type="pres">
      <dgm:prSet presAssocID="{B63152B8-93CB-4937-8315-9CA0255355D6}" presName="Name0" presStyleCnt="0">
        <dgm:presLayoutVars>
          <dgm:dir/>
          <dgm:animLvl val="lvl"/>
          <dgm:resizeHandles val="exact"/>
        </dgm:presLayoutVars>
      </dgm:prSet>
      <dgm:spPr/>
    </dgm:pt>
    <dgm:pt modelId="{67657E94-75BE-4A57-B3A6-E64C0FAA52CE}" type="pres">
      <dgm:prSet presAssocID="{7A55C6A1-0110-4BAD-ACDA-C23FE204E4D5}" presName="composite" presStyleCnt="0"/>
      <dgm:spPr/>
    </dgm:pt>
    <dgm:pt modelId="{6176A97B-8251-45AF-9D32-FAFD835AE1C9}" type="pres">
      <dgm:prSet presAssocID="{7A55C6A1-0110-4BAD-ACDA-C23FE204E4D5}" presName="parTx" presStyleLbl="alignNode1" presStyleIdx="0" presStyleCnt="3">
        <dgm:presLayoutVars>
          <dgm:chMax val="0"/>
          <dgm:chPref val="0"/>
          <dgm:bulletEnabled val="1"/>
        </dgm:presLayoutVars>
      </dgm:prSet>
      <dgm:spPr/>
    </dgm:pt>
    <dgm:pt modelId="{FD79ED7F-B388-46E6-AD43-78210C033FEB}" type="pres">
      <dgm:prSet presAssocID="{7A55C6A1-0110-4BAD-ACDA-C23FE204E4D5}" presName="desTx" presStyleLbl="alignAccFollowNode1" presStyleIdx="0" presStyleCnt="3">
        <dgm:presLayoutVars>
          <dgm:bulletEnabled val="1"/>
        </dgm:presLayoutVars>
      </dgm:prSet>
      <dgm:spPr/>
    </dgm:pt>
    <dgm:pt modelId="{95904CEB-87C3-45C9-BABC-F50B2B051A8A}" type="pres">
      <dgm:prSet presAssocID="{0ADAB62B-3706-4AB3-8988-E8AA6A839B5E}" presName="space" presStyleCnt="0"/>
      <dgm:spPr/>
    </dgm:pt>
    <dgm:pt modelId="{8F055987-4E42-4B4D-939E-C9F6D225A2AE}" type="pres">
      <dgm:prSet presAssocID="{032D5E0E-9BC1-4D97-A066-90B770E331E4}" presName="composite" presStyleCnt="0"/>
      <dgm:spPr/>
    </dgm:pt>
    <dgm:pt modelId="{1AAD9CE5-B46B-42D8-AAC4-DC8B89BF40E2}" type="pres">
      <dgm:prSet presAssocID="{032D5E0E-9BC1-4D97-A066-90B770E331E4}" presName="parTx" presStyleLbl="alignNode1" presStyleIdx="1" presStyleCnt="3">
        <dgm:presLayoutVars>
          <dgm:chMax val="0"/>
          <dgm:chPref val="0"/>
          <dgm:bulletEnabled val="1"/>
        </dgm:presLayoutVars>
      </dgm:prSet>
      <dgm:spPr/>
    </dgm:pt>
    <dgm:pt modelId="{A57941C1-2E30-4187-9484-FA1B610D7CA9}" type="pres">
      <dgm:prSet presAssocID="{032D5E0E-9BC1-4D97-A066-90B770E331E4}" presName="desTx" presStyleLbl="alignAccFollowNode1" presStyleIdx="1" presStyleCnt="3">
        <dgm:presLayoutVars>
          <dgm:bulletEnabled val="1"/>
        </dgm:presLayoutVars>
      </dgm:prSet>
      <dgm:spPr/>
    </dgm:pt>
    <dgm:pt modelId="{D9CC13E5-E9BE-483C-828B-DB7F98FFCE3B}" type="pres">
      <dgm:prSet presAssocID="{A059B6A2-7C61-4D72-A9B7-866D36B32147}" presName="space" presStyleCnt="0"/>
      <dgm:spPr/>
    </dgm:pt>
    <dgm:pt modelId="{95C73975-001C-48D2-B764-89721781FE01}" type="pres">
      <dgm:prSet presAssocID="{C5D2FB79-822A-4525-8FE6-3DC96C4E2268}" presName="composite" presStyleCnt="0"/>
      <dgm:spPr/>
    </dgm:pt>
    <dgm:pt modelId="{406AFB49-61B4-4C3F-8FF0-939F74B5225C}" type="pres">
      <dgm:prSet presAssocID="{C5D2FB79-822A-4525-8FE6-3DC96C4E2268}" presName="parTx" presStyleLbl="alignNode1" presStyleIdx="2" presStyleCnt="3">
        <dgm:presLayoutVars>
          <dgm:chMax val="0"/>
          <dgm:chPref val="0"/>
          <dgm:bulletEnabled val="1"/>
        </dgm:presLayoutVars>
      </dgm:prSet>
      <dgm:spPr/>
    </dgm:pt>
    <dgm:pt modelId="{52A05A5B-C73A-4D33-91AE-9A2CF6B2CF2F}" type="pres">
      <dgm:prSet presAssocID="{C5D2FB79-822A-4525-8FE6-3DC96C4E2268}" presName="desTx" presStyleLbl="alignAccFollowNode1" presStyleIdx="2" presStyleCnt="3">
        <dgm:presLayoutVars>
          <dgm:bulletEnabled val="1"/>
        </dgm:presLayoutVars>
      </dgm:prSet>
      <dgm:spPr/>
    </dgm:pt>
  </dgm:ptLst>
  <dgm:cxnLst>
    <dgm:cxn modelId="{4921240D-66BD-4349-9BEE-CC40AEFA75E5}" type="presOf" srcId="{A0D2321C-20DB-4221-957E-940E3BA3A9DA}" destId="{52A05A5B-C73A-4D33-91AE-9A2CF6B2CF2F}" srcOrd="0" destOrd="1" presId="urn:microsoft.com/office/officeart/2005/8/layout/hList1"/>
    <dgm:cxn modelId="{9076FC29-4AA2-404C-943F-71D009120FC0}" srcId="{B63152B8-93CB-4937-8315-9CA0255355D6}" destId="{7A55C6A1-0110-4BAD-ACDA-C23FE204E4D5}" srcOrd="0" destOrd="0" parTransId="{ED6917C2-1291-43A5-BD20-923E636AD925}" sibTransId="{0ADAB62B-3706-4AB3-8988-E8AA6A839B5E}"/>
    <dgm:cxn modelId="{698E2130-2EE1-4683-BD92-2BB2AD5F50EC}" type="presOf" srcId="{B63152B8-93CB-4937-8315-9CA0255355D6}" destId="{27ED9DDA-ACCF-46F5-B7DC-78B2519DD8C7}" srcOrd="0" destOrd="0" presId="urn:microsoft.com/office/officeart/2005/8/layout/hList1"/>
    <dgm:cxn modelId="{7A7D0F3C-FB68-48CE-969B-6E4C20420ECA}" type="presOf" srcId="{032D5E0E-9BC1-4D97-A066-90B770E331E4}" destId="{1AAD9CE5-B46B-42D8-AAC4-DC8B89BF40E2}" srcOrd="0" destOrd="0" presId="urn:microsoft.com/office/officeart/2005/8/layout/hList1"/>
    <dgm:cxn modelId="{6612DD48-5C94-45FF-B0A5-56043BE961A1}" srcId="{B63152B8-93CB-4937-8315-9CA0255355D6}" destId="{032D5E0E-9BC1-4D97-A066-90B770E331E4}" srcOrd="1" destOrd="0" parTransId="{0AD8A35E-CBB4-4CD7-AD6E-6204A0A75D0E}" sibTransId="{A059B6A2-7C61-4D72-A9B7-866D36B32147}"/>
    <dgm:cxn modelId="{AA753C4B-E3E8-48AA-986E-A921CCA6E32E}" type="presOf" srcId="{E4382F74-C2AD-4DF6-A6B8-0967520F3765}" destId="{FD79ED7F-B388-46E6-AD43-78210C033FEB}" srcOrd="0" destOrd="0" presId="urn:microsoft.com/office/officeart/2005/8/layout/hList1"/>
    <dgm:cxn modelId="{9AAB4552-A806-4A8F-8471-574F85B6544C}" type="presOf" srcId="{17F88A0A-6FB9-40A5-9E04-0ADC4C2B3F7B}" destId="{52A05A5B-C73A-4D33-91AE-9A2CF6B2CF2F}" srcOrd="0" destOrd="0" presId="urn:microsoft.com/office/officeart/2005/8/layout/hList1"/>
    <dgm:cxn modelId="{7E09E781-8E58-40D1-BE21-2B35F5474712}" type="presOf" srcId="{7A55C6A1-0110-4BAD-ACDA-C23FE204E4D5}" destId="{6176A97B-8251-45AF-9D32-FAFD835AE1C9}" srcOrd="0" destOrd="0" presId="urn:microsoft.com/office/officeart/2005/8/layout/hList1"/>
    <dgm:cxn modelId="{80DC379C-67F2-4F5B-B991-BED21C0C01D4}" type="presOf" srcId="{C5D2FB79-822A-4525-8FE6-3DC96C4E2268}" destId="{406AFB49-61B4-4C3F-8FF0-939F74B5225C}" srcOrd="0" destOrd="0" presId="urn:microsoft.com/office/officeart/2005/8/layout/hList1"/>
    <dgm:cxn modelId="{73EBA0B1-4E8B-47F9-8204-C076FBD4E6D1}" srcId="{7A55C6A1-0110-4BAD-ACDA-C23FE204E4D5}" destId="{E4382F74-C2AD-4DF6-A6B8-0967520F3765}" srcOrd="0" destOrd="0" parTransId="{064C3E78-9C81-49D6-90B7-D9E29485D989}" sibTransId="{9DEEC323-9B08-4A9C-A86F-A3485A5829B9}"/>
    <dgm:cxn modelId="{BAC4B3B1-CD30-41D6-85CF-2ACFC6616B95}" srcId="{C5D2FB79-822A-4525-8FE6-3DC96C4E2268}" destId="{17F88A0A-6FB9-40A5-9E04-0ADC4C2B3F7B}" srcOrd="0" destOrd="0" parTransId="{34F399DB-2EAD-4D3E-8392-238346FC8E6F}" sibTransId="{20FC8852-D6B8-46E4-8E00-E41C9DAE77DF}"/>
    <dgm:cxn modelId="{9D71C3BF-2233-438A-9E1A-8E378949BCA3}" type="presOf" srcId="{FF21EF0F-C169-462C-B62D-B6395E923974}" destId="{A57941C1-2E30-4187-9484-FA1B610D7CA9}" srcOrd="0" destOrd="0" presId="urn:microsoft.com/office/officeart/2005/8/layout/hList1"/>
    <dgm:cxn modelId="{0C443DCD-1450-4D79-A145-E2C58A68005D}" srcId="{032D5E0E-9BC1-4D97-A066-90B770E331E4}" destId="{FF21EF0F-C169-462C-B62D-B6395E923974}" srcOrd="0" destOrd="0" parTransId="{48EC2EC9-54D0-45E3-AC1B-D2369A9CA6A5}" sibTransId="{EAC17D60-9757-40B6-A67E-75E697F8C5BA}"/>
    <dgm:cxn modelId="{99E8C3E3-410D-4BB8-A56B-1B63FD8B39EB}" srcId="{C5D2FB79-822A-4525-8FE6-3DC96C4E2268}" destId="{A0D2321C-20DB-4221-957E-940E3BA3A9DA}" srcOrd="1" destOrd="0" parTransId="{C92CA23E-19E7-4C8F-B258-35726B5DF981}" sibTransId="{345DEB5D-2E20-474C-9FEF-B3045FB87878}"/>
    <dgm:cxn modelId="{C3EBF6F7-F986-4296-A8C6-8DED72B3FC4D}" srcId="{B63152B8-93CB-4937-8315-9CA0255355D6}" destId="{C5D2FB79-822A-4525-8FE6-3DC96C4E2268}" srcOrd="2" destOrd="0" parTransId="{8FD986E8-912C-4203-985E-03A45860CA7E}" sibTransId="{4670C1D2-94FF-45E4-94BD-487E33D7B4DF}"/>
    <dgm:cxn modelId="{F53E3CB0-3964-4BFF-9D7A-E7754D3BC317}" type="presParOf" srcId="{27ED9DDA-ACCF-46F5-B7DC-78B2519DD8C7}" destId="{67657E94-75BE-4A57-B3A6-E64C0FAA52CE}" srcOrd="0" destOrd="0" presId="urn:microsoft.com/office/officeart/2005/8/layout/hList1"/>
    <dgm:cxn modelId="{93E4B180-C47F-4A9C-9537-88AB054FF81F}" type="presParOf" srcId="{67657E94-75BE-4A57-B3A6-E64C0FAA52CE}" destId="{6176A97B-8251-45AF-9D32-FAFD835AE1C9}" srcOrd="0" destOrd="0" presId="urn:microsoft.com/office/officeart/2005/8/layout/hList1"/>
    <dgm:cxn modelId="{CFC2A1DF-C32A-4CA5-B38F-CF59339B48E1}" type="presParOf" srcId="{67657E94-75BE-4A57-B3A6-E64C0FAA52CE}" destId="{FD79ED7F-B388-46E6-AD43-78210C033FEB}" srcOrd="1" destOrd="0" presId="urn:microsoft.com/office/officeart/2005/8/layout/hList1"/>
    <dgm:cxn modelId="{0D20D128-5077-486C-80AD-4668BBA3C7EA}" type="presParOf" srcId="{27ED9DDA-ACCF-46F5-B7DC-78B2519DD8C7}" destId="{95904CEB-87C3-45C9-BABC-F50B2B051A8A}" srcOrd="1" destOrd="0" presId="urn:microsoft.com/office/officeart/2005/8/layout/hList1"/>
    <dgm:cxn modelId="{411F527D-6A26-467B-B68F-41DB08C82C27}" type="presParOf" srcId="{27ED9DDA-ACCF-46F5-B7DC-78B2519DD8C7}" destId="{8F055987-4E42-4B4D-939E-C9F6D225A2AE}" srcOrd="2" destOrd="0" presId="urn:microsoft.com/office/officeart/2005/8/layout/hList1"/>
    <dgm:cxn modelId="{3B4A742D-C009-4789-93BA-0C8DD297A7E1}" type="presParOf" srcId="{8F055987-4E42-4B4D-939E-C9F6D225A2AE}" destId="{1AAD9CE5-B46B-42D8-AAC4-DC8B89BF40E2}" srcOrd="0" destOrd="0" presId="urn:microsoft.com/office/officeart/2005/8/layout/hList1"/>
    <dgm:cxn modelId="{43253EB0-777F-4AD9-AEAC-4B064B803998}" type="presParOf" srcId="{8F055987-4E42-4B4D-939E-C9F6D225A2AE}" destId="{A57941C1-2E30-4187-9484-FA1B610D7CA9}" srcOrd="1" destOrd="0" presId="urn:microsoft.com/office/officeart/2005/8/layout/hList1"/>
    <dgm:cxn modelId="{57564241-F6F1-4AB9-BF25-0F0E5638C849}" type="presParOf" srcId="{27ED9DDA-ACCF-46F5-B7DC-78B2519DD8C7}" destId="{D9CC13E5-E9BE-483C-828B-DB7F98FFCE3B}" srcOrd="3" destOrd="0" presId="urn:microsoft.com/office/officeart/2005/8/layout/hList1"/>
    <dgm:cxn modelId="{07404728-8AAC-4188-9071-FCF49436C616}" type="presParOf" srcId="{27ED9DDA-ACCF-46F5-B7DC-78B2519DD8C7}" destId="{95C73975-001C-48D2-B764-89721781FE01}" srcOrd="4" destOrd="0" presId="urn:microsoft.com/office/officeart/2005/8/layout/hList1"/>
    <dgm:cxn modelId="{D05F5875-3821-492F-92C5-66773D285E7A}" type="presParOf" srcId="{95C73975-001C-48D2-B764-89721781FE01}" destId="{406AFB49-61B4-4C3F-8FF0-939F74B5225C}" srcOrd="0" destOrd="0" presId="urn:microsoft.com/office/officeart/2005/8/layout/hList1"/>
    <dgm:cxn modelId="{26A2B516-D71C-4C0C-B291-4A5E530515F6}" type="presParOf" srcId="{95C73975-001C-48D2-B764-89721781FE01}" destId="{52A05A5B-C73A-4D33-91AE-9A2CF6B2CF2F}"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76A97B-8251-45AF-9D32-FAFD835AE1C9}">
      <dsp:nvSpPr>
        <dsp:cNvPr id="0" name=""/>
        <dsp:cNvSpPr/>
      </dsp:nvSpPr>
      <dsp:spPr>
        <a:xfrm>
          <a:off x="3235" y="777290"/>
          <a:ext cx="3154635" cy="974328"/>
        </a:xfrm>
        <a:prstGeom prst="rect">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t>Logistic Regression</a:t>
          </a:r>
          <a:endParaRPr lang="en-IN" sz="2700" kern="1200" dirty="0"/>
        </a:p>
      </dsp:txBody>
      <dsp:txXfrm>
        <a:off x="3235" y="777290"/>
        <a:ext cx="3154635" cy="974328"/>
      </dsp:txXfrm>
    </dsp:sp>
    <dsp:sp modelId="{FD79ED7F-B388-46E6-AD43-78210C033FEB}">
      <dsp:nvSpPr>
        <dsp:cNvPr id="0" name=""/>
        <dsp:cNvSpPr/>
      </dsp:nvSpPr>
      <dsp:spPr>
        <a:xfrm>
          <a:off x="3235" y="1751619"/>
          <a:ext cx="3154635" cy="1185840"/>
        </a:xfrm>
        <a:prstGeom prst="rect">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AccuracyScore-87.4%</a:t>
          </a:r>
          <a:endParaRPr lang="en-IN" sz="2700" kern="1200" dirty="0"/>
        </a:p>
      </dsp:txBody>
      <dsp:txXfrm>
        <a:off x="3235" y="1751619"/>
        <a:ext cx="3154635" cy="1185840"/>
      </dsp:txXfrm>
    </dsp:sp>
    <dsp:sp modelId="{1AAD9CE5-B46B-42D8-AAC4-DC8B89BF40E2}">
      <dsp:nvSpPr>
        <dsp:cNvPr id="0" name=""/>
        <dsp:cNvSpPr/>
      </dsp:nvSpPr>
      <dsp:spPr>
        <a:xfrm>
          <a:off x="3599519" y="777290"/>
          <a:ext cx="3154635" cy="974328"/>
        </a:xfrm>
        <a:prstGeom prst="rect">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t>Random Forest</a:t>
          </a:r>
          <a:endParaRPr lang="en-IN" sz="2700" kern="1200" dirty="0"/>
        </a:p>
      </dsp:txBody>
      <dsp:txXfrm>
        <a:off x="3599519" y="777290"/>
        <a:ext cx="3154635" cy="974328"/>
      </dsp:txXfrm>
    </dsp:sp>
    <dsp:sp modelId="{A57941C1-2E30-4187-9484-FA1B610D7CA9}">
      <dsp:nvSpPr>
        <dsp:cNvPr id="0" name=""/>
        <dsp:cNvSpPr/>
      </dsp:nvSpPr>
      <dsp:spPr>
        <a:xfrm>
          <a:off x="3599519" y="1751619"/>
          <a:ext cx="3154635" cy="1185840"/>
        </a:xfrm>
        <a:prstGeom prst="rect">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Accuracy Score-91.1%</a:t>
          </a:r>
          <a:endParaRPr lang="en-IN" sz="2700" kern="1200" dirty="0"/>
        </a:p>
      </dsp:txBody>
      <dsp:txXfrm>
        <a:off x="3599519" y="1751619"/>
        <a:ext cx="3154635" cy="1185840"/>
      </dsp:txXfrm>
    </dsp:sp>
    <dsp:sp modelId="{406AFB49-61B4-4C3F-8FF0-939F74B5225C}">
      <dsp:nvSpPr>
        <dsp:cNvPr id="0" name=""/>
        <dsp:cNvSpPr/>
      </dsp:nvSpPr>
      <dsp:spPr>
        <a:xfrm>
          <a:off x="7195804" y="777290"/>
          <a:ext cx="3154635" cy="974328"/>
        </a:xfrm>
        <a:prstGeom prst="rect">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t>Gradient Bost</a:t>
          </a:r>
          <a:endParaRPr lang="en-IN" sz="2700" kern="1200" dirty="0"/>
        </a:p>
      </dsp:txBody>
      <dsp:txXfrm>
        <a:off x="7195804" y="777290"/>
        <a:ext cx="3154635" cy="974328"/>
      </dsp:txXfrm>
    </dsp:sp>
    <dsp:sp modelId="{52A05A5B-C73A-4D33-91AE-9A2CF6B2CF2F}">
      <dsp:nvSpPr>
        <dsp:cNvPr id="0" name=""/>
        <dsp:cNvSpPr/>
      </dsp:nvSpPr>
      <dsp:spPr>
        <a:xfrm>
          <a:off x="7195804" y="1751619"/>
          <a:ext cx="3154635" cy="1185840"/>
        </a:xfrm>
        <a:prstGeom prst="rect">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Accuracy Score</a:t>
          </a:r>
          <a:endParaRPr lang="en-IN" sz="2700" kern="1200" dirty="0"/>
        </a:p>
        <a:p>
          <a:pPr marL="228600" lvl="1" indent="-228600" algn="l" defTabSz="1200150">
            <a:lnSpc>
              <a:spcPct val="90000"/>
            </a:lnSpc>
            <a:spcBef>
              <a:spcPct val="0"/>
            </a:spcBef>
            <a:spcAft>
              <a:spcPct val="15000"/>
            </a:spcAft>
            <a:buChar char="•"/>
          </a:pPr>
          <a:r>
            <a:rPr lang="en-US" sz="2700" kern="1200" dirty="0"/>
            <a:t>90.7%</a:t>
          </a:r>
          <a:endParaRPr lang="en-IN" sz="2700" kern="1200" dirty="0"/>
        </a:p>
      </dsp:txBody>
      <dsp:txXfrm>
        <a:off x="7195804" y="1751619"/>
        <a:ext cx="3154635" cy="118584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1/13/2022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1/13/2022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55659"/>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fontScale="90000"/>
          </a:bodyPr>
          <a:lstStyle/>
          <a:p>
            <a:pPr algn="l"/>
            <a:r>
              <a:rPr lang="en-IN" sz="4900" dirty="0">
                <a:solidFill>
                  <a:srgbClr val="4E5E6A"/>
                </a:solidFill>
                <a:effectLst/>
                <a:highlight>
                  <a:srgbClr val="00FFFF"/>
                </a:highlight>
                <a:latin typeface="Georgia" panose="02040502050405020303" pitchFamily="18" charset="0"/>
                <a:ea typeface="Calibri" panose="020F0502020204030204" pitchFamily="34" charset="0"/>
                <a:cs typeface="Times New Roman" panose="02020603050405020304" pitchFamily="18" charset="0"/>
              </a:rPr>
              <a:t>Micro Credit Defaulter Project</a:t>
            </a:r>
            <a:r>
              <a:rPr lang="en-IN" sz="4900" dirty="0">
                <a:effectLst/>
                <a:highlight>
                  <a:srgbClr val="00FFFF"/>
                </a:highlight>
                <a:latin typeface="Georgia" panose="02040502050405020303" pitchFamily="18" charset="0"/>
                <a:ea typeface="Calibri" panose="020F0502020204030204" pitchFamily="34" charset="0"/>
                <a:cs typeface="Times New Roman" panose="02020603050405020304" pitchFamily="18" charset="0"/>
              </a:rPr>
              <a:t> </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3649649"/>
            <a:ext cx="3485072" cy="2743200"/>
          </a:xfrm>
        </p:spPr>
        <p:txBody>
          <a:bodyPr>
            <a:normAutofit/>
          </a:bodyPr>
          <a:lstStyle/>
          <a:p>
            <a:pPr algn="l"/>
            <a:r>
              <a:rPr lang="en-US" sz="2300" dirty="0">
                <a:solidFill>
                  <a:srgbClr val="5792BA"/>
                </a:solidFill>
              </a:rPr>
              <a:t>FLIPROBO TECHNOLOGIES </a:t>
            </a:r>
          </a:p>
          <a:p>
            <a:pPr algn="l"/>
            <a:r>
              <a:rPr lang="en-US" dirty="0">
                <a:solidFill>
                  <a:srgbClr val="5792BA"/>
                </a:solidFill>
              </a:rPr>
              <a:t>CREATED BY </a:t>
            </a:r>
          </a:p>
          <a:p>
            <a:pPr algn="l"/>
            <a:r>
              <a:rPr lang="en-US" sz="2300" dirty="0">
                <a:solidFill>
                  <a:srgbClr val="5792BA"/>
                </a:solidFill>
              </a:rPr>
              <a:t>VINAY SAHI</a:t>
            </a: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11FAA-8386-44EA-817C-B1963E3E677B}"/>
              </a:ext>
            </a:extLst>
          </p:cNvPr>
          <p:cNvSpPr>
            <a:spLocks noGrp="1"/>
          </p:cNvSpPr>
          <p:nvPr>
            <p:ph type="title"/>
          </p:nvPr>
        </p:nvSpPr>
        <p:spPr/>
        <p:txBody>
          <a:bodyPr/>
          <a:lstStyle/>
          <a:p>
            <a:r>
              <a:rPr lang="en-IN" sz="1800" dirty="0" err="1">
                <a:effectLst/>
                <a:latin typeface="Georgia" panose="02040502050405020303" pitchFamily="18" charset="0"/>
                <a:ea typeface="Calibri" panose="020F0502020204030204" pitchFamily="34" charset="0"/>
                <a:cs typeface="Times New Roman" panose="02020603050405020304" pitchFamily="18" charset="0"/>
              </a:rPr>
              <a:t>Kernal</a:t>
            </a:r>
            <a:r>
              <a:rPr lang="en-IN" sz="1800" dirty="0">
                <a:effectLst/>
                <a:latin typeface="Georgia" panose="02040502050405020303" pitchFamily="18" charset="0"/>
                <a:ea typeface="Calibri" panose="020F0502020204030204" pitchFamily="34" charset="0"/>
                <a:cs typeface="Times New Roman" panose="02020603050405020304" pitchFamily="18" charset="0"/>
              </a:rPr>
              <a:t> density plots – To check the data distribution we can use </a:t>
            </a:r>
            <a:r>
              <a:rPr lang="en-IN" sz="1800" dirty="0" err="1">
                <a:effectLst/>
                <a:latin typeface="Georgia" panose="02040502050405020303" pitchFamily="18" charset="0"/>
                <a:ea typeface="Calibri" panose="020F0502020204030204" pitchFamily="34" charset="0"/>
                <a:cs typeface="Times New Roman" panose="02020603050405020304" pitchFamily="18" charset="0"/>
              </a:rPr>
              <a:t>kde</a:t>
            </a:r>
            <a:r>
              <a:rPr lang="en-IN" sz="1800" dirty="0">
                <a:effectLst/>
                <a:latin typeface="Georgia" panose="02040502050405020303" pitchFamily="18" charset="0"/>
                <a:ea typeface="Calibri" panose="020F0502020204030204" pitchFamily="34" charset="0"/>
                <a:cs typeface="Times New Roman" panose="02020603050405020304" pitchFamily="18" charset="0"/>
              </a:rPr>
              <a:t> plots ,I have applied </a:t>
            </a:r>
            <a:r>
              <a:rPr lang="en-IN" sz="1800" dirty="0" err="1">
                <a:effectLst/>
                <a:latin typeface="Georgia" panose="02040502050405020303" pitchFamily="18" charset="0"/>
                <a:ea typeface="Calibri" panose="020F0502020204030204" pitchFamily="34" charset="0"/>
                <a:cs typeface="Times New Roman" panose="02020603050405020304" pitchFamily="18" charset="0"/>
              </a:rPr>
              <a:t>kde</a:t>
            </a:r>
            <a:r>
              <a:rPr lang="en-IN" sz="1800" dirty="0">
                <a:effectLst/>
                <a:latin typeface="Georgia" panose="02040502050405020303" pitchFamily="18" charset="0"/>
                <a:ea typeface="Calibri" panose="020F0502020204030204" pitchFamily="34" charset="0"/>
                <a:cs typeface="Times New Roman" panose="02020603050405020304" pitchFamily="18" charset="0"/>
              </a:rPr>
              <a:t> to all the columns to check the spread of data  </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pic>
        <p:nvPicPr>
          <p:cNvPr id="4" name="Content Placeholder 3">
            <a:extLst>
              <a:ext uri="{FF2B5EF4-FFF2-40B4-BE49-F238E27FC236}">
                <a16:creationId xmlns:a16="http://schemas.microsoft.com/office/drawing/2014/main" id="{E2781844-47E5-4AEB-B52F-3F0E619ECBA4}"/>
              </a:ext>
            </a:extLst>
          </p:cNvPr>
          <p:cNvPicPr>
            <a:picLocks noGrp="1" noChangeAspect="1"/>
          </p:cNvPicPr>
          <p:nvPr>
            <p:ph idx="1"/>
          </p:nvPr>
        </p:nvPicPr>
        <p:blipFill>
          <a:blip r:embed="rId2"/>
          <a:stretch>
            <a:fillRect/>
          </a:stretch>
        </p:blipFill>
        <p:spPr>
          <a:xfrm>
            <a:off x="1669775" y="2076450"/>
            <a:ext cx="8165988" cy="3714750"/>
          </a:xfrm>
          <a:prstGeom prst="rect">
            <a:avLst/>
          </a:prstGeom>
        </p:spPr>
      </p:pic>
    </p:spTree>
    <p:extLst>
      <p:ext uri="{BB962C8B-B14F-4D97-AF65-F5344CB8AC3E}">
        <p14:creationId xmlns:p14="http://schemas.microsoft.com/office/powerpoint/2010/main" val="761873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F2BE4-A258-4B78-8C45-655E429BC457}"/>
              </a:ext>
            </a:extLst>
          </p:cNvPr>
          <p:cNvSpPr>
            <a:spLocks noGrp="1"/>
          </p:cNvSpPr>
          <p:nvPr>
            <p:ph type="title"/>
          </p:nvPr>
        </p:nvSpPr>
        <p:spPr/>
        <p:txBody>
          <a:bodyPr>
            <a:normAutofit/>
          </a:bodyPr>
          <a:lstStyle/>
          <a:p>
            <a:r>
              <a:rPr lang="en-IN" sz="1800" dirty="0">
                <a:effectLst/>
                <a:latin typeface="Georgia" panose="02040502050405020303" pitchFamily="18" charset="0"/>
                <a:ea typeface="Calibri" panose="020F0502020204030204" pitchFamily="34" charset="0"/>
                <a:cs typeface="Times New Roman" panose="02020603050405020304" pitchFamily="18" charset="0"/>
              </a:rPr>
              <a:t>Showing the best features on graph </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sz="2000" dirty="0"/>
          </a:p>
        </p:txBody>
      </p:sp>
      <p:pic>
        <p:nvPicPr>
          <p:cNvPr id="4" name="Content Placeholder 3">
            <a:extLst>
              <a:ext uri="{FF2B5EF4-FFF2-40B4-BE49-F238E27FC236}">
                <a16:creationId xmlns:a16="http://schemas.microsoft.com/office/drawing/2014/main" id="{4095022D-4B7C-4B8E-A8CE-D072B0B9FF60}"/>
              </a:ext>
            </a:extLst>
          </p:cNvPr>
          <p:cNvPicPr>
            <a:picLocks noGrp="1" noChangeAspect="1"/>
          </p:cNvPicPr>
          <p:nvPr>
            <p:ph idx="1"/>
          </p:nvPr>
        </p:nvPicPr>
        <p:blipFill>
          <a:blip r:embed="rId2"/>
          <a:stretch>
            <a:fillRect/>
          </a:stretch>
        </p:blipFill>
        <p:spPr>
          <a:xfrm>
            <a:off x="2392569" y="2076450"/>
            <a:ext cx="7397337" cy="3714750"/>
          </a:xfrm>
          <a:prstGeom prst="rect">
            <a:avLst/>
          </a:prstGeom>
        </p:spPr>
      </p:pic>
    </p:spTree>
    <p:extLst>
      <p:ext uri="{BB962C8B-B14F-4D97-AF65-F5344CB8AC3E}">
        <p14:creationId xmlns:p14="http://schemas.microsoft.com/office/powerpoint/2010/main" val="42848108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AE5EB-F15A-4C85-8B39-A0A0FBFAD2EF}"/>
              </a:ext>
            </a:extLst>
          </p:cNvPr>
          <p:cNvSpPr>
            <a:spLocks noGrp="1"/>
          </p:cNvSpPr>
          <p:nvPr>
            <p:ph type="title"/>
          </p:nvPr>
        </p:nvSpPr>
        <p:spPr/>
        <p:txBody>
          <a:bodyPr>
            <a:normAutofit fontScale="90000"/>
          </a:bodyPr>
          <a:lstStyle/>
          <a:p>
            <a:r>
              <a:rPr lang="en-US" dirty="0"/>
              <a:t>Model Comparison</a:t>
            </a:r>
            <a:br>
              <a:rPr lang="en-US" dirty="0"/>
            </a:br>
            <a:r>
              <a:rPr lang="en-US" dirty="0"/>
              <a:t>Top 3 Models </a:t>
            </a:r>
            <a:endParaRPr lang="en-IN" dirty="0"/>
          </a:p>
        </p:txBody>
      </p:sp>
      <p:graphicFrame>
        <p:nvGraphicFramePr>
          <p:cNvPr id="9" name="Content Placeholder 8">
            <a:extLst>
              <a:ext uri="{FF2B5EF4-FFF2-40B4-BE49-F238E27FC236}">
                <a16:creationId xmlns:a16="http://schemas.microsoft.com/office/drawing/2014/main" id="{76AD4529-5D58-4154-8F0B-8350F9E87169}"/>
              </a:ext>
            </a:extLst>
          </p:cNvPr>
          <p:cNvGraphicFramePr>
            <a:graphicFrameLocks noGrp="1"/>
          </p:cNvGraphicFramePr>
          <p:nvPr>
            <p:ph idx="1"/>
            <p:extLst>
              <p:ext uri="{D42A27DB-BD31-4B8C-83A1-F6EECF244321}">
                <p14:modId xmlns:p14="http://schemas.microsoft.com/office/powerpoint/2010/main" val="2025922340"/>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469699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21B80-F2E3-46A4-988B-1C848224BF50}"/>
              </a:ext>
            </a:extLst>
          </p:cNvPr>
          <p:cNvSpPr>
            <a:spLocks noGrp="1"/>
          </p:cNvSpPr>
          <p:nvPr>
            <p:ph type="title"/>
          </p:nvPr>
        </p:nvSpPr>
        <p:spPr/>
        <p:txBody>
          <a:bodyPr/>
          <a:lstStyle/>
          <a:p>
            <a:r>
              <a:rPr lang="en-US" dirty="0"/>
              <a:t>Potential Benefits </a:t>
            </a:r>
            <a:endParaRPr lang="en-IN" dirty="0"/>
          </a:p>
        </p:txBody>
      </p:sp>
      <p:sp>
        <p:nvSpPr>
          <p:cNvPr id="3" name="Content Placeholder 2">
            <a:extLst>
              <a:ext uri="{FF2B5EF4-FFF2-40B4-BE49-F238E27FC236}">
                <a16:creationId xmlns:a16="http://schemas.microsoft.com/office/drawing/2014/main" id="{0C9A12C0-2461-463D-A9F4-D8839567F1B6}"/>
              </a:ext>
            </a:extLst>
          </p:cNvPr>
          <p:cNvSpPr>
            <a:spLocks noGrp="1"/>
          </p:cNvSpPr>
          <p:nvPr>
            <p:ph idx="1"/>
          </p:nvPr>
        </p:nvSpPr>
        <p:spPr/>
        <p:txBody>
          <a:bodyPr>
            <a:normAutofit lnSpcReduction="10000"/>
          </a:bodyPr>
          <a:lstStyle/>
          <a:p>
            <a:r>
              <a:rPr lang="en-US" dirty="0"/>
              <a:t>The predictive model will help the client to figure out the customer pattern and the history of transactions.</a:t>
            </a:r>
          </a:p>
          <a:p>
            <a:r>
              <a:rPr lang="en-US" dirty="0"/>
              <a:t>It will be highly beneficial for the client as it will prevent them to give loans to the </a:t>
            </a:r>
            <a:r>
              <a:rPr lang="en-US" dirty="0" err="1"/>
              <a:t>fraudlent</a:t>
            </a:r>
            <a:r>
              <a:rPr lang="en-US" dirty="0"/>
              <a:t> accounts.</a:t>
            </a:r>
          </a:p>
          <a:p>
            <a:r>
              <a:rPr lang="en-US" dirty="0"/>
              <a:t>With the help of user friendly dashboard the client will just have to insert few details of the loan applicant and with submit button the client will get a prediction that the loan should be processed to that particular account or not.</a:t>
            </a:r>
          </a:p>
          <a:p>
            <a:r>
              <a:rPr lang="en-IN" dirty="0"/>
              <a:t>Thus it will help in better decision making and will save time and </a:t>
            </a:r>
            <a:r>
              <a:rPr lang="en-IN" dirty="0" err="1"/>
              <a:t>resourses</a:t>
            </a:r>
            <a:r>
              <a:rPr lang="en-IN" dirty="0"/>
              <a:t>.</a:t>
            </a:r>
          </a:p>
        </p:txBody>
      </p:sp>
    </p:spTree>
    <p:extLst>
      <p:ext uri="{BB962C8B-B14F-4D97-AF65-F5344CB8AC3E}">
        <p14:creationId xmlns:p14="http://schemas.microsoft.com/office/powerpoint/2010/main" val="2230692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600"/>
            <a:ext cx="10353762" cy="1257300"/>
          </a:xfrm>
        </p:spPr>
        <p:txBody>
          <a:bodyPr>
            <a:normAutofit/>
          </a:bodyPr>
          <a:lstStyle/>
          <a:p>
            <a:r>
              <a:rPr lang="en-US" dirty="0"/>
              <a:t>INTRODUCTION </a:t>
            </a:r>
          </a:p>
        </p:txBody>
      </p:sp>
      <p:sp>
        <p:nvSpPr>
          <p:cNvPr id="4" name="Content Placeholder 3">
            <a:extLst>
              <a:ext uri="{FF2B5EF4-FFF2-40B4-BE49-F238E27FC236}">
                <a16:creationId xmlns:a16="http://schemas.microsoft.com/office/drawing/2014/main" id="{49270A9E-8B96-4384-AF2C-71D0F22B536A}"/>
              </a:ext>
            </a:extLst>
          </p:cNvPr>
          <p:cNvSpPr>
            <a:spLocks noGrp="1"/>
          </p:cNvSpPr>
          <p:nvPr>
            <p:ph idx="1"/>
          </p:nvPr>
        </p:nvSpPr>
        <p:spPr/>
        <p:txBody>
          <a:bodyPr>
            <a:normAutofit fontScale="92500" lnSpcReduction="20000"/>
          </a:bodyPr>
          <a:lstStyle/>
          <a:p>
            <a:pPr marL="457200">
              <a:lnSpc>
                <a:spcPct val="107000"/>
              </a:lnSpc>
              <a:spcAft>
                <a:spcPts val="800"/>
              </a:spcAft>
            </a:pPr>
            <a:r>
              <a:rPr lang="en-IN" sz="1800" dirty="0">
                <a:effectLst/>
                <a:latin typeface="Georgia" panose="02040502050405020303" pitchFamily="18" charset="0"/>
                <a:ea typeface="Calibri" panose="020F0502020204030204" pitchFamily="34" charset="0"/>
                <a:cs typeface="Times New Roman" panose="02020603050405020304" pitchFamily="18" charset="0"/>
              </a:rPr>
              <a:t>Microfinance is widely accepted as a poverty-reduction tool, representing $70 billion in outstanding loans and a global outreach of 200 million clients.   A telecommunications network provider is collaborating with an MFI to provide micro-credit on mobile balances to be paid back in 5 days. The Consumer is believed to be defaulter if he deviates from the path of paying back the loaned amount within the time duration of 5 days .The sample data is provided  I am going to Build a model which can be used to predict in terms of a probability for each loan transaction, whether the customer will be paying back the loaned amount within 5 days of insurance of</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dirty="0">
                <a:effectLst/>
                <a:latin typeface="Georgia" panose="02040502050405020303" pitchFamily="18" charset="0"/>
                <a:ea typeface="Calibri" panose="020F0502020204030204" pitchFamily="34" charset="0"/>
                <a:cs typeface="Times New Roman" panose="02020603050405020304" pitchFamily="18" charset="0"/>
              </a:rPr>
              <a:t>As the client has been into telecom industry and now venturing into financial market in association with MFI. It will be a great combination as MFI has been into financial market with all that experience put together telecom and finance will do potentially well. The data will help me understanding the pattern of customers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dirty="0">
                <a:effectLst/>
                <a:latin typeface="Georgia" panose="02040502050405020303" pitchFamily="18" charset="0"/>
                <a:ea typeface="Calibri" panose="020F0502020204030204" pitchFamily="34" charset="0"/>
                <a:cs typeface="Times New Roman" panose="02020603050405020304" pitchFamily="18" charset="0"/>
              </a:rPr>
              <a:t>Features like how long the customers has been with the company ,how often does he recharge the pack ,how many days he takes to return the credit.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a:p>
            <a:endParaRPr lang="en-IN" dirty="0"/>
          </a:p>
        </p:txBody>
      </p:sp>
    </p:spTree>
    <p:extLst>
      <p:ext uri="{BB962C8B-B14F-4D97-AF65-F5344CB8AC3E}">
        <p14:creationId xmlns:p14="http://schemas.microsoft.com/office/powerpoint/2010/main" val="3265077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4AC94-E687-44D4-BE95-D36DEDD0741F}"/>
              </a:ext>
            </a:extLst>
          </p:cNvPr>
          <p:cNvSpPr>
            <a:spLocks noGrp="1"/>
          </p:cNvSpPr>
          <p:nvPr>
            <p:ph type="title"/>
          </p:nvPr>
        </p:nvSpPr>
        <p:spPr/>
        <p:txBody>
          <a:bodyPr/>
          <a:lstStyle/>
          <a:p>
            <a:r>
              <a:rPr lang="en-US" dirty="0"/>
              <a:t>Table Of Content</a:t>
            </a:r>
            <a:endParaRPr lang="en-IN" dirty="0"/>
          </a:p>
        </p:txBody>
      </p:sp>
      <p:sp>
        <p:nvSpPr>
          <p:cNvPr id="3" name="Content Placeholder 2">
            <a:extLst>
              <a:ext uri="{FF2B5EF4-FFF2-40B4-BE49-F238E27FC236}">
                <a16:creationId xmlns:a16="http://schemas.microsoft.com/office/drawing/2014/main" id="{DF0930D7-334D-476E-9CA3-B16744BC2F03}"/>
              </a:ext>
            </a:extLst>
          </p:cNvPr>
          <p:cNvSpPr>
            <a:spLocks noGrp="1"/>
          </p:cNvSpPr>
          <p:nvPr>
            <p:ph idx="1"/>
          </p:nvPr>
        </p:nvSpPr>
        <p:spPr/>
        <p:txBody>
          <a:bodyPr/>
          <a:lstStyle/>
          <a:p>
            <a:pPr marL="36900" indent="0">
              <a:buNone/>
            </a:pP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p>
          <a:p>
            <a:r>
              <a:rPr lang="en-IN" sz="1800" dirty="0">
                <a:effectLst/>
                <a:latin typeface="Georgia" panose="02040502050405020303" pitchFamily="18" charset="0"/>
                <a:ea typeface="Calibri" panose="020F0502020204030204" pitchFamily="34" charset="0"/>
                <a:cs typeface="Times New Roman" panose="02020603050405020304" pitchFamily="18" charset="0"/>
              </a:rPr>
              <a:t>Data Sources and their formats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effectLst/>
                <a:latin typeface="Georgia" panose="02040502050405020303" pitchFamily="18" charset="0"/>
                <a:ea typeface="Calibri" panose="020F0502020204030204" pitchFamily="34" charset="0"/>
                <a:cs typeface="Times New Roman" panose="02020603050405020304" pitchFamily="18" charset="0"/>
              </a:rPr>
              <a:t>Data Pre-processing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effectLst/>
                <a:latin typeface="Georgia" panose="02040502050405020303" pitchFamily="18" charset="0"/>
                <a:ea typeface="Calibri" panose="020F0502020204030204" pitchFamily="34" charset="0"/>
                <a:cs typeface="Times New Roman" panose="02020603050405020304" pitchFamily="18" charset="0"/>
              </a:rPr>
              <a:t>Hardware and Software Requirements</a:t>
            </a:r>
          </a:p>
          <a:p>
            <a:r>
              <a:rPr lang="en-IN" sz="1800" dirty="0">
                <a:effectLst/>
                <a:latin typeface="Georgia" panose="02040502050405020303" pitchFamily="18" charset="0"/>
                <a:ea typeface="Calibri" panose="020F0502020204030204" pitchFamily="34" charset="0"/>
                <a:cs typeface="Times New Roman" panose="02020603050405020304" pitchFamily="18" charset="0"/>
              </a:rPr>
              <a:t>EDA and Visualisation </a:t>
            </a:r>
          </a:p>
          <a:p>
            <a:r>
              <a:rPr lang="en-IN" sz="1800" dirty="0">
                <a:effectLst/>
                <a:latin typeface="Georgia" panose="02040502050405020303" pitchFamily="18" charset="0"/>
                <a:ea typeface="Calibri" panose="020F0502020204030204" pitchFamily="34" charset="0"/>
                <a:cs typeface="Times New Roman" panose="02020603050405020304" pitchFamily="18" charset="0"/>
              </a:rPr>
              <a:t> Model Comparison </a:t>
            </a:r>
          </a:p>
          <a:p>
            <a:r>
              <a:rPr lang="en-IN" sz="1800" dirty="0">
                <a:effectLst/>
                <a:latin typeface="Georgia" panose="02040502050405020303" pitchFamily="18" charset="0"/>
                <a:ea typeface="Calibri" panose="020F0502020204030204" pitchFamily="34" charset="0"/>
                <a:cs typeface="Times New Roman" panose="02020603050405020304" pitchFamily="18" charset="0"/>
              </a:rPr>
              <a:t>Potential Benefits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131868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AADDC-83EC-458B-BFAB-2E6D189CA0C3}"/>
              </a:ext>
            </a:extLst>
          </p:cNvPr>
          <p:cNvSpPr>
            <a:spLocks noGrp="1"/>
          </p:cNvSpPr>
          <p:nvPr>
            <p:ph type="title"/>
          </p:nvPr>
        </p:nvSpPr>
        <p:spPr/>
        <p:txBody>
          <a:bodyPr/>
          <a:lstStyle/>
          <a:p>
            <a:r>
              <a:rPr lang="en-IN" sz="3600" dirty="0">
                <a:effectLst/>
                <a:latin typeface="Georgia" panose="02040502050405020303" pitchFamily="18" charset="0"/>
                <a:ea typeface="Calibri" panose="020F0502020204030204" pitchFamily="34" charset="0"/>
                <a:cs typeface="Times New Roman" panose="02020603050405020304" pitchFamily="18" charset="0"/>
              </a:rPr>
              <a:t>Data Sources and their formats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5AC3837E-4B76-4158-979B-91D877A0E7A8}"/>
              </a:ext>
            </a:extLst>
          </p:cNvPr>
          <p:cNvSpPr>
            <a:spLocks noGrp="1"/>
          </p:cNvSpPr>
          <p:nvPr>
            <p:ph idx="1"/>
          </p:nvPr>
        </p:nvSpPr>
        <p:spPr/>
        <p:txBody>
          <a:bodyPr/>
          <a:lstStyle/>
          <a:p>
            <a:r>
              <a:rPr lang="en-IN" sz="1800" dirty="0">
                <a:effectLst/>
                <a:latin typeface="Georgia" panose="02040502050405020303" pitchFamily="18" charset="0"/>
                <a:ea typeface="Calibri" panose="020F0502020204030204" pitchFamily="34" charset="0"/>
                <a:cs typeface="Times New Roman" panose="02020603050405020304" pitchFamily="18" charset="0"/>
              </a:rPr>
              <a:t>The data is been provided by </a:t>
            </a:r>
            <a:r>
              <a:rPr lang="en-IN" sz="1800" dirty="0" err="1">
                <a:effectLst/>
                <a:latin typeface="Georgia" panose="02040502050405020303" pitchFamily="18" charset="0"/>
                <a:ea typeface="Calibri" panose="020F0502020204030204" pitchFamily="34" charset="0"/>
                <a:cs typeface="Times New Roman" panose="02020603050405020304" pitchFamily="18" charset="0"/>
              </a:rPr>
              <a:t>fliprobo</a:t>
            </a:r>
            <a:r>
              <a:rPr lang="en-IN" sz="1800" dirty="0">
                <a:effectLst/>
                <a:latin typeface="Georgia" panose="02040502050405020303" pitchFamily="18" charset="0"/>
                <a:ea typeface="Calibri" panose="020F0502020204030204" pitchFamily="34" charset="0"/>
                <a:cs typeface="Times New Roman" panose="02020603050405020304" pitchFamily="18" charset="0"/>
              </a:rPr>
              <a:t> ,the dataset is in csv format, it has 209593 rows and 37 columns The feature includes a target variable which is a binary column consist of 0 or 1 . Independent variable includes last recharge date in days ,last recharge amount of last 30 /90 days ,total loan amount and so </a:t>
            </a:r>
            <a:r>
              <a:rPr lang="en-IN" sz="1800" dirty="0" err="1">
                <a:effectLst/>
                <a:latin typeface="Georgia" panose="02040502050405020303" pitchFamily="18" charset="0"/>
                <a:ea typeface="Calibri" panose="020F0502020204030204" pitchFamily="34" charset="0"/>
                <a:cs typeface="Times New Roman" panose="02020603050405020304" pitchFamily="18" charset="0"/>
              </a:rPr>
              <a:t>on.The</a:t>
            </a:r>
            <a:r>
              <a:rPr lang="en-IN" sz="1800" dirty="0">
                <a:effectLst/>
                <a:latin typeface="Georgia" panose="02040502050405020303" pitchFamily="18" charset="0"/>
                <a:ea typeface="Calibri" panose="020F0502020204030204" pitchFamily="34" charset="0"/>
                <a:cs typeface="Times New Roman" panose="02020603050405020304" pitchFamily="18" charset="0"/>
              </a:rPr>
              <a:t> data does not have any null values.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7" name="Picture 6">
            <a:extLst>
              <a:ext uri="{FF2B5EF4-FFF2-40B4-BE49-F238E27FC236}">
                <a16:creationId xmlns:a16="http://schemas.microsoft.com/office/drawing/2014/main" id="{66C89CC8-BE8C-4FD4-948C-5703CC3A8D2A}"/>
              </a:ext>
            </a:extLst>
          </p:cNvPr>
          <p:cNvPicPr>
            <a:picLocks noChangeAspect="1"/>
          </p:cNvPicPr>
          <p:nvPr/>
        </p:nvPicPr>
        <p:blipFill>
          <a:blip r:embed="rId2"/>
          <a:stretch>
            <a:fillRect/>
          </a:stretch>
        </p:blipFill>
        <p:spPr>
          <a:xfrm>
            <a:off x="1415332" y="3506525"/>
            <a:ext cx="9263270" cy="3037398"/>
          </a:xfrm>
          <a:prstGeom prst="rect">
            <a:avLst/>
          </a:prstGeom>
        </p:spPr>
      </p:pic>
    </p:spTree>
    <p:extLst>
      <p:ext uri="{BB962C8B-B14F-4D97-AF65-F5344CB8AC3E}">
        <p14:creationId xmlns:p14="http://schemas.microsoft.com/office/powerpoint/2010/main" val="2664345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626FD-7021-4AF1-927C-D7D516E27A69}"/>
              </a:ext>
            </a:extLst>
          </p:cNvPr>
          <p:cNvSpPr>
            <a:spLocks noGrp="1"/>
          </p:cNvSpPr>
          <p:nvPr>
            <p:ph type="title"/>
          </p:nvPr>
        </p:nvSpPr>
        <p:spPr/>
        <p:txBody>
          <a:bodyPr/>
          <a:lstStyle/>
          <a:p>
            <a:r>
              <a:rPr lang="en-IN" sz="3600" dirty="0">
                <a:effectLst/>
                <a:latin typeface="Georgia" panose="02040502050405020303" pitchFamily="18" charset="0"/>
                <a:ea typeface="Calibri" panose="020F0502020204030204" pitchFamily="34" charset="0"/>
                <a:cs typeface="Times New Roman" panose="02020603050405020304" pitchFamily="18" charset="0"/>
              </a:rPr>
              <a:t>Data Pre-processing</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C626F7FC-9EE1-4A0A-B69E-EC19AA80E27A}"/>
              </a:ext>
            </a:extLst>
          </p:cNvPr>
          <p:cNvSpPr>
            <a:spLocks noGrp="1"/>
          </p:cNvSpPr>
          <p:nvPr>
            <p:ph idx="1"/>
          </p:nvPr>
        </p:nvSpPr>
        <p:spPr/>
        <p:txBody>
          <a:bodyPr/>
          <a:lstStyle/>
          <a:p>
            <a:pPr marL="36900" indent="0">
              <a:lnSpc>
                <a:spcPct val="107000"/>
              </a:lnSpc>
              <a:spcAft>
                <a:spcPts val="800"/>
              </a:spcAft>
              <a:buNone/>
            </a:pP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p>
          <a:p>
            <a:pPr marL="457200">
              <a:lnSpc>
                <a:spcPct val="107000"/>
              </a:lnSpc>
              <a:spcAft>
                <a:spcPts val="800"/>
              </a:spcAft>
            </a:pPr>
            <a:r>
              <a:rPr lang="en-IN" sz="1800" dirty="0">
                <a:effectLst/>
                <a:latin typeface="Georgia" panose="02040502050405020303" pitchFamily="18" charset="0"/>
                <a:ea typeface="Calibri" panose="020F0502020204030204" pitchFamily="34" charset="0"/>
                <a:cs typeface="Times New Roman" panose="02020603050405020304" pitchFamily="18" charset="0"/>
              </a:rPr>
              <a:t>SMOTE- This data has unbalanced data in target variable ,As this is a classification problem ,smote has been used to balance the data so machine can learn best way possible.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dirty="0">
                <a:effectLst/>
                <a:latin typeface="Georgia" panose="02040502050405020303" pitchFamily="18" charset="0"/>
                <a:ea typeface="Calibri" panose="020F0502020204030204" pitchFamily="34" charset="0"/>
                <a:cs typeface="Times New Roman" panose="02020603050405020304" pitchFamily="18" charset="0"/>
              </a:rPr>
              <a:t>DROP- drop method has been used to drop useless column.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dirty="0">
                <a:effectLst/>
                <a:latin typeface="Georgia" panose="02040502050405020303" pitchFamily="18" charset="0"/>
                <a:ea typeface="Calibri" panose="020F0502020204030204" pitchFamily="34" charset="0"/>
                <a:cs typeface="Times New Roman" panose="02020603050405020304" pitchFamily="18" charset="0"/>
              </a:rPr>
              <a:t>DATE TIME- </a:t>
            </a:r>
            <a:r>
              <a:rPr lang="en-IN" sz="1800" dirty="0" err="1">
                <a:effectLst/>
                <a:latin typeface="Georgia" panose="02040502050405020303" pitchFamily="18" charset="0"/>
                <a:ea typeface="Calibri" panose="020F0502020204030204" pitchFamily="34" charset="0"/>
                <a:cs typeface="Times New Roman" panose="02020603050405020304" pitchFamily="18" charset="0"/>
              </a:rPr>
              <a:t>to_datetime</a:t>
            </a:r>
            <a:r>
              <a:rPr lang="en-IN" sz="1800" dirty="0">
                <a:effectLst/>
                <a:latin typeface="Georgia" panose="02040502050405020303" pitchFamily="18" charset="0"/>
                <a:ea typeface="Calibri" panose="020F0502020204030204" pitchFamily="34" charset="0"/>
                <a:cs typeface="Times New Roman" panose="02020603050405020304" pitchFamily="18" charset="0"/>
              </a:rPr>
              <a:t> has been used to convert the object type data into datetime.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dirty="0">
                <a:effectLst/>
                <a:latin typeface="Georgia" panose="02040502050405020303" pitchFamily="18" charset="0"/>
                <a:ea typeface="Calibri" panose="020F0502020204030204" pitchFamily="34" charset="0"/>
                <a:cs typeface="Times New Roman" panose="02020603050405020304" pitchFamily="18" charset="0"/>
              </a:rPr>
              <a:t>FEATURE SELECTION- feature selection technique has been used to find out best features with most information gain.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714687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8BC63-46B0-4256-A963-E875A2A50C1A}"/>
              </a:ext>
            </a:extLst>
          </p:cNvPr>
          <p:cNvSpPr>
            <a:spLocks noGrp="1"/>
          </p:cNvSpPr>
          <p:nvPr>
            <p:ph type="title"/>
          </p:nvPr>
        </p:nvSpPr>
        <p:spPr/>
        <p:txBody>
          <a:bodyPr>
            <a:normAutofit fontScale="90000"/>
          </a:bodyPr>
          <a:lstStyle/>
          <a:p>
            <a:r>
              <a:rPr lang="en-IN" sz="4800" dirty="0">
                <a:effectLst/>
                <a:latin typeface="Georgia" panose="02040502050405020303" pitchFamily="18" charset="0"/>
                <a:ea typeface="Calibri" panose="020F0502020204030204" pitchFamily="34" charset="0"/>
                <a:cs typeface="Times New Roman" panose="02020603050405020304" pitchFamily="18" charset="0"/>
              </a:rPr>
              <a:t>Hardware and Software Requirements</a:t>
            </a:r>
            <a:br>
              <a:rPr lang="en-IN" sz="4800" dirty="0">
                <a:effectLst/>
                <a:latin typeface="Georgia" panose="02040502050405020303" pitchFamily="18"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CFF0A175-96DC-4837-A944-BD6AD5C6FBF2}"/>
              </a:ext>
            </a:extLst>
          </p:cNvPr>
          <p:cNvSpPr>
            <a:spLocks noGrp="1"/>
          </p:cNvSpPr>
          <p:nvPr>
            <p:ph idx="1"/>
          </p:nvPr>
        </p:nvSpPr>
        <p:spPr/>
        <p:txBody>
          <a:bodyPr>
            <a:normAutofit/>
          </a:bodyPr>
          <a:lstStyle/>
          <a:p>
            <a:pPr marL="36900" indent="0">
              <a:lnSpc>
                <a:spcPct val="107000"/>
              </a:lnSpc>
              <a:spcAft>
                <a:spcPts val="800"/>
              </a:spcAft>
              <a:buNone/>
            </a:pPr>
            <a:endParaRPr lang="en-IN" sz="1800" dirty="0">
              <a:effectLst/>
              <a:latin typeface="Georgia" panose="02040502050405020303"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800" dirty="0">
                <a:effectLst/>
                <a:latin typeface="Georgia" panose="02040502050405020303" pitchFamily="18" charset="0"/>
                <a:ea typeface="Calibri" panose="020F0502020204030204" pitchFamily="34" charset="0"/>
                <a:cs typeface="Times New Roman" panose="02020603050405020304" pitchFamily="18" charset="0"/>
              </a:rPr>
              <a:t>Hardware and Software Requirements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dirty="0">
                <a:effectLst/>
                <a:latin typeface="Georgia" panose="02040502050405020303" pitchFamily="18" charset="0"/>
                <a:ea typeface="Calibri" panose="020F0502020204030204" pitchFamily="34" charset="0"/>
                <a:cs typeface="Times New Roman" panose="02020603050405020304" pitchFamily="18" charset="0"/>
              </a:rPr>
              <a:t>       Hardware used-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dirty="0">
                <a:effectLst/>
                <a:latin typeface="Georgia" panose="02040502050405020303" pitchFamily="18" charset="0"/>
                <a:ea typeface="Calibri" panose="020F0502020204030204" pitchFamily="34" charset="0"/>
                <a:cs typeface="Times New Roman" panose="02020603050405020304" pitchFamily="18" charset="0"/>
              </a:rPr>
              <a:t>Dell laptop with 500 GB SSD, intel </a:t>
            </a:r>
            <a:r>
              <a:rPr lang="en-IN" sz="1800" dirty="0" err="1">
                <a:effectLst/>
                <a:latin typeface="Georgia" panose="02040502050405020303" pitchFamily="18" charset="0"/>
                <a:ea typeface="Calibri" panose="020F0502020204030204" pitchFamily="34" charset="0"/>
                <a:cs typeface="Times New Roman" panose="02020603050405020304" pitchFamily="18" charset="0"/>
              </a:rPr>
              <a:t>icore</a:t>
            </a:r>
            <a:r>
              <a:rPr lang="en-IN" sz="1800" dirty="0">
                <a:effectLst/>
                <a:latin typeface="Georgia" panose="02040502050405020303" pitchFamily="18" charset="0"/>
                <a:ea typeface="Calibri" panose="020F0502020204030204" pitchFamily="34" charset="0"/>
                <a:cs typeface="Times New Roman" panose="02020603050405020304" pitchFamily="18" charset="0"/>
              </a:rPr>
              <a:t> processer i5 11</a:t>
            </a:r>
            <a:r>
              <a:rPr lang="en-IN" sz="1800" baseline="30000" dirty="0">
                <a:effectLst/>
                <a:latin typeface="Georgia" panose="02040502050405020303" pitchFamily="18" charset="0"/>
                <a:ea typeface="Calibri" panose="020F0502020204030204" pitchFamily="34" charset="0"/>
                <a:cs typeface="Times New Roman" panose="02020603050405020304" pitchFamily="18" charset="0"/>
              </a:rPr>
              <a:t>th</a:t>
            </a:r>
            <a:r>
              <a:rPr lang="en-IN" sz="1800" dirty="0">
                <a:effectLst/>
                <a:latin typeface="Georgia" panose="02040502050405020303" pitchFamily="18" charset="0"/>
                <a:ea typeface="Calibri" panose="020F0502020204030204" pitchFamily="34" charset="0"/>
                <a:cs typeface="Times New Roman" panose="02020603050405020304" pitchFamily="18" charset="0"/>
              </a:rPr>
              <a:t> generation with 8 GM RAM.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effectLst/>
                <a:latin typeface="Georgia" panose="02040502050405020303" pitchFamily="18" charset="0"/>
                <a:ea typeface="Calibri" panose="020F0502020204030204" pitchFamily="34" charset="0"/>
                <a:cs typeface="Times New Roman" panose="02020603050405020304" pitchFamily="18" charset="0"/>
              </a:rPr>
              <a:t>Software requirements along with the tools, libraries and packages used</a:t>
            </a:r>
          </a:p>
          <a:p>
            <a:r>
              <a:rPr lang="en-IN" sz="1800" dirty="0" err="1">
                <a:effectLst/>
                <a:latin typeface="Georgia" panose="02040502050405020303" pitchFamily="18" charset="0"/>
                <a:ea typeface="Calibri" panose="020F0502020204030204" pitchFamily="34" charset="0"/>
                <a:cs typeface="Times New Roman" panose="02020603050405020304" pitchFamily="18" charset="0"/>
              </a:rPr>
              <a:t>PythoN,Pandas,numpy,matplotlib</a:t>
            </a:r>
            <a:r>
              <a:rPr lang="en-IN" sz="1800" dirty="0">
                <a:effectLst/>
                <a:latin typeface="Georgia" panose="02040502050405020303" pitchFamily="18" charset="0"/>
                <a:ea typeface="Calibri" panose="020F0502020204030204" pitchFamily="34" charset="0"/>
                <a:cs typeface="Times New Roman" panose="02020603050405020304" pitchFamily="18" charset="0"/>
              </a:rPr>
              <a:t> ,seaborn , Extra tree classifier ,scikit learn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6900" indent="0">
              <a:buNone/>
            </a:pPr>
            <a:r>
              <a:rPr lang="en-IN" sz="1800" dirty="0">
                <a:effectLst/>
                <a:latin typeface="Georgia" panose="02040502050405020303" pitchFamily="18" charset="0"/>
                <a:ea typeface="Calibri" panose="020F0502020204030204" pitchFamily="34"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18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CFE1C-636B-457F-BC72-F3ADADFACE7D}"/>
              </a:ext>
            </a:extLst>
          </p:cNvPr>
          <p:cNvSpPr>
            <a:spLocks noGrp="1"/>
          </p:cNvSpPr>
          <p:nvPr>
            <p:ph type="title"/>
          </p:nvPr>
        </p:nvSpPr>
        <p:spPr/>
        <p:txBody>
          <a:bodyPr>
            <a:normAutofit fontScale="90000"/>
          </a:bodyPr>
          <a:lstStyle/>
          <a:p>
            <a:r>
              <a:rPr lang="en-IN" sz="4800" dirty="0">
                <a:effectLst/>
                <a:latin typeface="Georgia" panose="02040502050405020303" pitchFamily="18" charset="0"/>
                <a:ea typeface="Calibri" panose="020F0502020204030204" pitchFamily="34" charset="0"/>
                <a:cs typeface="Times New Roman" panose="02020603050405020304" pitchFamily="18" charset="0"/>
              </a:rPr>
              <a:t>EDA and Visualisation </a:t>
            </a:r>
            <a:br>
              <a:rPr lang="en-IN" sz="4800" dirty="0">
                <a:effectLst/>
                <a:latin typeface="Georgia" panose="02040502050405020303" pitchFamily="18"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F5F0429-9610-45C4-9660-EB3DA982F781}"/>
              </a:ext>
            </a:extLst>
          </p:cNvPr>
          <p:cNvSpPr>
            <a:spLocks noGrp="1"/>
          </p:cNvSpPr>
          <p:nvPr>
            <p:ph idx="1"/>
          </p:nvPr>
        </p:nvSpPr>
        <p:spPr/>
        <p:txBody>
          <a:bodyPr/>
          <a:lstStyle/>
          <a:p>
            <a:r>
              <a:rPr lang="en-IN" sz="1800" dirty="0">
                <a:effectLst/>
                <a:latin typeface="Georgia" panose="02040502050405020303" pitchFamily="18" charset="0"/>
                <a:ea typeface="Calibri" panose="020F0502020204030204" pitchFamily="34" charset="0"/>
                <a:cs typeface="Times New Roman" panose="02020603050405020304" pitchFamily="18" charset="0"/>
              </a:rPr>
              <a:t>EDA has been performed to understand the data well, Visualisation       has been done to understand data behaviour, correlation with heatmap has given understanding of corelation between variables and </a:t>
            </a:r>
            <a:r>
              <a:rPr lang="en-IN" sz="1800" dirty="0" err="1">
                <a:effectLst/>
                <a:latin typeface="Georgia" panose="02040502050405020303" pitchFamily="18" charset="0"/>
                <a:ea typeface="Calibri" panose="020F0502020204030204" pitchFamily="34" charset="0"/>
                <a:cs typeface="Times New Roman" panose="02020603050405020304" pitchFamily="18" charset="0"/>
              </a:rPr>
              <a:t>duplicity.feature</a:t>
            </a:r>
            <a:r>
              <a:rPr lang="en-IN" sz="1800" dirty="0">
                <a:effectLst/>
                <a:latin typeface="Georgia" panose="02040502050405020303" pitchFamily="18" charset="0"/>
                <a:ea typeface="Calibri" panose="020F0502020204030204" pitchFamily="34" charset="0"/>
                <a:cs typeface="Times New Roman" panose="02020603050405020304" pitchFamily="18" charset="0"/>
              </a:rPr>
              <a:t> selection has been performed to get the idea which variable is providing the best information gain, target variable has been balanced with smote </a:t>
            </a:r>
            <a:r>
              <a:rPr lang="en-IN" sz="1800" dirty="0" err="1">
                <a:effectLst/>
                <a:latin typeface="Georgia" panose="02040502050405020303" pitchFamily="18" charset="0"/>
                <a:ea typeface="Calibri" panose="020F0502020204030204" pitchFamily="34" charset="0"/>
                <a:cs typeface="Times New Roman" panose="02020603050405020304" pitchFamily="18" charset="0"/>
              </a:rPr>
              <a:t>technique,classification</a:t>
            </a:r>
            <a:r>
              <a:rPr lang="en-IN" sz="1800" dirty="0">
                <a:effectLst/>
                <a:latin typeface="Georgia" panose="02040502050405020303" pitchFamily="18" charset="0"/>
                <a:ea typeface="Calibri" panose="020F0502020204030204" pitchFamily="34" charset="0"/>
                <a:cs typeface="Times New Roman" panose="02020603050405020304" pitchFamily="18" charset="0"/>
              </a:rPr>
              <a:t>  algorithms has been applied to build a predictive model to predict whether the customer will be paying back the loaned amount within 5 days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938588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9EAFA-9F7A-45FE-AA44-765854C82E40}"/>
              </a:ext>
            </a:extLst>
          </p:cNvPr>
          <p:cNvSpPr>
            <a:spLocks noGrp="1"/>
          </p:cNvSpPr>
          <p:nvPr>
            <p:ph type="title"/>
          </p:nvPr>
        </p:nvSpPr>
        <p:spPr/>
        <p:txBody>
          <a:bodyPr>
            <a:normAutofit/>
          </a:bodyPr>
          <a:lstStyle/>
          <a:p>
            <a:r>
              <a:rPr lang="en-IN" sz="2200" dirty="0" err="1">
                <a:effectLst/>
                <a:latin typeface="Georgia" panose="02040502050405020303" pitchFamily="18" charset="0"/>
                <a:ea typeface="Calibri" panose="020F0502020204030204" pitchFamily="34" charset="0"/>
                <a:cs typeface="Times New Roman" panose="02020603050405020304" pitchFamily="18" charset="0"/>
              </a:rPr>
              <a:t>Countplot</a:t>
            </a:r>
            <a:r>
              <a:rPr lang="en-IN" sz="2200" dirty="0">
                <a:effectLst/>
                <a:latin typeface="Georgia" panose="02040502050405020303" pitchFamily="18" charset="0"/>
                <a:ea typeface="Calibri" panose="020F0502020204030204" pitchFamily="34" charset="0"/>
                <a:cs typeface="Times New Roman" panose="02020603050405020304" pitchFamily="18" charset="0"/>
              </a:rPr>
              <a:t> showing number of customers </a:t>
            </a:r>
            <a:r>
              <a:rPr lang="en-IN" sz="2000" dirty="0">
                <a:effectLst/>
                <a:latin typeface="Georgia" panose="02040502050405020303" pitchFamily="18" charset="0"/>
                <a:ea typeface="Calibri" panose="020F0502020204030204" pitchFamily="34" charset="0"/>
                <a:cs typeface="Times New Roman" panose="02020603050405020304" pitchFamily="18" charset="0"/>
              </a:rPr>
              <a:t>as defaulter or not</a:t>
            </a:r>
            <a:endParaRPr lang="en-IN" sz="2000" dirty="0"/>
          </a:p>
        </p:txBody>
      </p:sp>
      <p:sp>
        <p:nvSpPr>
          <p:cNvPr id="3" name="Content Placeholder 2">
            <a:extLst>
              <a:ext uri="{FF2B5EF4-FFF2-40B4-BE49-F238E27FC236}">
                <a16:creationId xmlns:a16="http://schemas.microsoft.com/office/drawing/2014/main" id="{94E84A21-AE82-4707-A4B3-0C0721F01857}"/>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8F95FF50-FB39-4619-B128-2A5552B5C8C9}"/>
              </a:ext>
            </a:extLst>
          </p:cNvPr>
          <p:cNvPicPr>
            <a:picLocks noChangeAspect="1"/>
          </p:cNvPicPr>
          <p:nvPr/>
        </p:nvPicPr>
        <p:blipFill>
          <a:blip r:embed="rId2"/>
          <a:stretch>
            <a:fillRect/>
          </a:stretch>
        </p:blipFill>
        <p:spPr>
          <a:xfrm>
            <a:off x="1137036" y="2798859"/>
            <a:ext cx="7704813" cy="3201890"/>
          </a:xfrm>
          <a:prstGeom prst="rect">
            <a:avLst/>
          </a:prstGeom>
        </p:spPr>
      </p:pic>
    </p:spTree>
    <p:extLst>
      <p:ext uri="{BB962C8B-B14F-4D97-AF65-F5344CB8AC3E}">
        <p14:creationId xmlns:p14="http://schemas.microsoft.com/office/powerpoint/2010/main" val="7605337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4F0FA-194C-4EBC-B2F3-A3526A1B12E3}"/>
              </a:ext>
            </a:extLst>
          </p:cNvPr>
          <p:cNvSpPr>
            <a:spLocks noGrp="1"/>
          </p:cNvSpPr>
          <p:nvPr>
            <p:ph type="title"/>
          </p:nvPr>
        </p:nvSpPr>
        <p:spPr/>
        <p:txBody>
          <a:bodyPr>
            <a:normAutofit/>
          </a:bodyPr>
          <a:lstStyle/>
          <a:p>
            <a:r>
              <a:rPr lang="en-IN" sz="2000" dirty="0">
                <a:effectLst/>
                <a:latin typeface="Georgia" panose="02040502050405020303" pitchFamily="18" charset="0"/>
                <a:ea typeface="Calibri" panose="020F0502020204030204" pitchFamily="34" charset="0"/>
                <a:cs typeface="Times New Roman" panose="02020603050405020304" pitchFamily="18" charset="0"/>
              </a:rPr>
              <a:t>Box plot is a good way of visualising the outliers in the data ,there are outliers present in this data ,however in attempt of removing the outliers we would loose more than 25% of data so have to let it stay as it is .we can not afford to loose so much of data .</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endParaRPr lang="en-IN" sz="2000" dirty="0"/>
          </a:p>
        </p:txBody>
      </p:sp>
      <p:sp>
        <p:nvSpPr>
          <p:cNvPr id="3" name="Content Placeholder 2">
            <a:extLst>
              <a:ext uri="{FF2B5EF4-FFF2-40B4-BE49-F238E27FC236}">
                <a16:creationId xmlns:a16="http://schemas.microsoft.com/office/drawing/2014/main" id="{5174545F-1C1B-4DC7-8A44-F7289986D40A}"/>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209AFBF5-156B-4004-9093-4A54786021E5}"/>
              </a:ext>
            </a:extLst>
          </p:cNvPr>
          <p:cNvPicPr>
            <a:picLocks noChangeAspect="1"/>
          </p:cNvPicPr>
          <p:nvPr/>
        </p:nvPicPr>
        <p:blipFill>
          <a:blip r:embed="rId2"/>
          <a:stretch>
            <a:fillRect/>
          </a:stretch>
        </p:blipFill>
        <p:spPr>
          <a:xfrm>
            <a:off x="924443" y="2076449"/>
            <a:ext cx="8108315" cy="3714749"/>
          </a:xfrm>
          <a:prstGeom prst="rect">
            <a:avLst/>
          </a:prstGeom>
        </p:spPr>
      </p:pic>
    </p:spTree>
    <p:extLst>
      <p:ext uri="{BB962C8B-B14F-4D97-AF65-F5344CB8AC3E}">
        <p14:creationId xmlns:p14="http://schemas.microsoft.com/office/powerpoint/2010/main" val="230783942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{55EC9DB9-23BC-4C9E-9F35-15EEBC676784}tf11665031_win32</Template>
  <TotalTime>52</TotalTime>
  <Words>777</Words>
  <Application>Microsoft Office PowerPoint</Application>
  <PresentationFormat>Widescreen</PresentationFormat>
  <Paragraphs>51</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Arial Nova</vt:lpstr>
      <vt:lpstr>Arial Nova Light</vt:lpstr>
      <vt:lpstr>Calibri</vt:lpstr>
      <vt:lpstr>Georgia</vt:lpstr>
      <vt:lpstr>Wingdings 2</vt:lpstr>
      <vt:lpstr>SlateVTI</vt:lpstr>
      <vt:lpstr>Micro Credit Defaulter Project  </vt:lpstr>
      <vt:lpstr>INTRODUCTION </vt:lpstr>
      <vt:lpstr>Table Of Content</vt:lpstr>
      <vt:lpstr>Data Sources and their formats </vt:lpstr>
      <vt:lpstr>Data Pre-processing </vt:lpstr>
      <vt:lpstr>Hardware and Software Requirements </vt:lpstr>
      <vt:lpstr>EDA and Visualisation  </vt:lpstr>
      <vt:lpstr>Countplot showing number of customers as defaulter or not</vt:lpstr>
      <vt:lpstr>Box plot is a good way of visualising the outliers in the data ,there are outliers present in this data ,however in attempt of removing the outliers we would loose more than 25% of data so have to let it stay as it is .we can not afford to loose so much of data . </vt:lpstr>
      <vt:lpstr>Kernal density plots – To check the data distribution we can use kde plots ,I have applied kde to all the columns to check the spread of data   </vt:lpstr>
      <vt:lpstr>Showing the best features on graph  </vt:lpstr>
      <vt:lpstr>Model Comparison Top 3 Models </vt:lpstr>
      <vt:lpstr>Potential Benefits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 Credit Defaulter Project</dc:title>
  <dc:creator>vinay sahi</dc:creator>
  <cp:lastModifiedBy>vinay sahi</cp:lastModifiedBy>
  <cp:revision>1</cp:revision>
  <dcterms:created xsi:type="dcterms:W3CDTF">2022-01-13T07:00:37Z</dcterms:created>
  <dcterms:modified xsi:type="dcterms:W3CDTF">2022-01-13T07:53:36Z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